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2" r:id="rId10"/>
    <p:sldId id="259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6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C8A9-C018-4565-9B5F-FC47EBA549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FFEDC-0684-41AA-9294-D6E4E6E3608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76872"/>
            <a:ext cx="7848872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</a:rPr>
              <a:t>Subcultures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Гик 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Гик</a:t>
            </a:r>
            <a:r>
              <a:rPr lang="ru-RU" dirty="0">
                <a:latin typeface="Comic Sans MS" panose="030F0702030302020204" pitchFamily="66" charset="0"/>
              </a:rPr>
              <a:t>  — человек, помешанный на какой-то узкой теме, часто далёкой от реальности. Гик может, например, чрезмерно интересоваться </a:t>
            </a:r>
            <a:r>
              <a:rPr lang="ru-RU" dirty="0" err="1">
                <a:latin typeface="Comic Sans MS" panose="030F0702030302020204" pitchFamily="66" charset="0"/>
              </a:rPr>
              <a:t>аниме</a:t>
            </a:r>
            <a:r>
              <a:rPr lang="ru-RU" dirty="0">
                <a:latin typeface="Comic Sans MS" panose="030F0702030302020204" pitchFamily="66" charset="0"/>
              </a:rPr>
              <a:t>, Гарри </a:t>
            </a:r>
            <a:r>
              <a:rPr lang="ru-RU" dirty="0" err="1">
                <a:latin typeface="Comic Sans MS" panose="030F0702030302020204" pitchFamily="66" charset="0"/>
              </a:rPr>
              <a:t>Поттером</a:t>
            </a:r>
            <a:r>
              <a:rPr lang="ru-RU" dirty="0">
                <a:latin typeface="Comic Sans MS" panose="030F0702030302020204" pitchFamily="66" charset="0"/>
              </a:rPr>
              <a:t>,  или историей кинематографа. Гик предпочитает </a:t>
            </a:r>
            <a:r>
              <a:rPr lang="ru-RU" dirty="0" smtClean="0">
                <a:latin typeface="Comic Sans MS" panose="030F0702030302020204" pitchFamily="66" charset="0"/>
              </a:rPr>
              <a:t>общаться </a:t>
            </a:r>
            <a:r>
              <a:rPr lang="ru-RU" dirty="0">
                <a:latin typeface="Comic Sans MS" panose="030F0702030302020204" pitchFamily="66" charset="0"/>
              </a:rPr>
              <a:t>только с другими гиками, увлекающимися той же тематикой. Все разговоры он склоняет к своей любимой теме, по которой он неизбежно считает себя экспертом мирового уровня. Нередко бывает </a:t>
            </a:r>
            <a:r>
              <a:rPr lang="ru-RU" dirty="0" smtClean="0">
                <a:latin typeface="Comic Sans MS" panose="030F0702030302020204" pitchFamily="66" charset="0"/>
              </a:rPr>
              <a:t>занудой.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нпа.png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АУЕ (</a:t>
            </a:r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гопник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)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ru-RU" b="1" dirty="0" err="1">
                <a:latin typeface="Comic Sans MS" panose="030F0702030302020204" pitchFamily="66" charset="0"/>
              </a:rPr>
              <a:t>Гопник</a:t>
            </a:r>
            <a:r>
              <a:rPr lang="ru-RU" dirty="0">
                <a:latin typeface="Comic Sans MS" panose="030F0702030302020204" pitchFamily="66" charset="0"/>
              </a:rPr>
              <a:t> — низшее многоклеточное, </a:t>
            </a:r>
            <a:r>
              <a:rPr lang="ru-RU" dirty="0" smtClean="0">
                <a:latin typeface="Comic Sans MS" panose="030F0702030302020204" pitchFamily="66" charset="0"/>
              </a:rPr>
              <a:t>пехота</a:t>
            </a:r>
            <a:r>
              <a:rPr lang="ru-RU" dirty="0">
                <a:latin typeface="Comic Sans MS" panose="030F0702030302020204" pitchFamily="66" charset="0"/>
              </a:rPr>
              <a:t> от уголовного мира, мелкий уличный уголовник, экземпляр одного из видов уличных животных наряду с кошками и собаками, основной деятельностью которого является </a:t>
            </a:r>
            <a:r>
              <a:rPr lang="ru-RU" dirty="0" smtClean="0">
                <a:latin typeface="Comic Sans MS" panose="030F0702030302020204" pitchFamily="66" charset="0"/>
              </a:rPr>
              <a:t>отнимание </a:t>
            </a:r>
            <a:r>
              <a:rPr lang="ru-RU" dirty="0">
                <a:latin typeface="Comic Sans MS" panose="030F0702030302020204" pitchFamily="66" charset="0"/>
              </a:rPr>
              <a:t>у прохожих </a:t>
            </a:r>
            <a:r>
              <a:rPr lang="ru-RU" dirty="0" smtClean="0">
                <a:latin typeface="Comic Sans MS" panose="030F0702030302020204" pitchFamily="66" charset="0"/>
              </a:rPr>
              <a:t>денег и </a:t>
            </a:r>
            <a:r>
              <a:rPr lang="ru-RU" dirty="0">
                <a:latin typeface="Comic Sans MS" panose="030F0702030302020204" pitchFamily="66" charset="0"/>
              </a:rPr>
              <a:t>мобильников, мелкое воровство и мошенничество, ну и, конечно, любимое хобби —избиение </a:t>
            </a:r>
            <a:r>
              <a:rPr lang="ru-RU" dirty="0" smtClean="0">
                <a:latin typeface="Comic Sans MS" panose="030F0702030302020204" pitchFamily="66" charset="0"/>
              </a:rPr>
              <a:t>«лохов»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396536" y="476672"/>
            <a:ext cx="2263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Comic Sans MS" panose="030F0702030302020204" pitchFamily="66" charset="0"/>
              </a:rPr>
              <a:t>В </a:t>
            </a:r>
            <a:r>
              <a:rPr lang="ru-RU" dirty="0">
                <a:latin typeface="Comic Sans MS" panose="030F0702030302020204" pitchFamily="66" charset="0"/>
              </a:rPr>
              <a:t>социальном смысле это мелкий хищник-паразит, обделённый нормальной человеческой совестью и интеллектом, с пониженной способностью к такой сложной целенаправленной деятельности, как «работа» или «учёба», ввиду мозговой дисфункции. Часто с детства характерны психопатические черты: лживость, низкая склонность к </a:t>
            </a:r>
            <a:r>
              <a:rPr lang="ru-RU" dirty="0" smtClean="0">
                <a:latin typeface="Comic Sans MS" panose="030F0702030302020204" pitchFamily="66" charset="0"/>
              </a:rPr>
              <a:t>сочувствию и т.д.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d2f013600a.jpg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733256"/>
            <a:ext cx="799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Подвид «обыкновенный»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1366008947_001.jpg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5736" y="5661248"/>
            <a:ext cx="469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Женская особь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c7YpNlHHo7M.jpg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Готы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Готы</a:t>
            </a:r>
            <a:r>
              <a:rPr lang="ru-RU" dirty="0">
                <a:latin typeface="Comic Sans MS" panose="030F0702030302020204" pitchFamily="66" charset="0"/>
              </a:rPr>
              <a:t> — </a:t>
            </a:r>
            <a:r>
              <a:rPr lang="ru-RU" dirty="0" smtClean="0">
                <a:latin typeface="Comic Sans MS" panose="030F0702030302020204" pitchFamily="66" charset="0"/>
              </a:rPr>
              <a:t>субкультура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любителей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готик-рока</a:t>
            </a:r>
            <a:r>
              <a:rPr lang="ru-RU" dirty="0">
                <a:latin typeface="Comic Sans MS" panose="030F0702030302020204" pitchFamily="66" charset="0"/>
              </a:rPr>
              <a:t> и сопутствующей музыки, а также всего </a:t>
            </a:r>
            <a:r>
              <a:rPr lang="ru-RU" dirty="0" err="1">
                <a:latin typeface="Comic Sans MS" panose="030F0702030302020204" pitchFamily="66" charset="0"/>
              </a:rPr>
              <a:t>мрачного,темного</a:t>
            </a:r>
            <a:r>
              <a:rPr lang="ru-RU" dirty="0">
                <a:latin typeface="Comic Sans MS" panose="030F0702030302020204" pitchFamily="66" charset="0"/>
              </a:rPr>
              <a:t>, мертвого и </a:t>
            </a:r>
            <a:r>
              <a:rPr lang="ru-RU" dirty="0" err="1">
                <a:latin typeface="Comic Sans MS" panose="030F0702030302020204" pitchFamily="66" charset="0"/>
              </a:rPr>
              <a:t>готичного</a:t>
            </a:r>
            <a:r>
              <a:rPr lang="ru-RU" dirty="0">
                <a:latin typeface="Comic Sans MS" panose="030F0702030302020204" pitchFamily="66" charset="0"/>
              </a:rPr>
              <a:t>. Определение «настоящей готики» было, есть и будет предметом </a:t>
            </a:r>
            <a:r>
              <a:rPr lang="ru-RU" dirty="0" smtClean="0">
                <a:latin typeface="Comic Sans MS" panose="030F0702030302020204" pitchFamily="66" charset="0"/>
              </a:rPr>
              <a:t>споров, </a:t>
            </a:r>
            <a:r>
              <a:rPr lang="ru-RU" dirty="0">
                <a:latin typeface="Comic Sans MS" panose="030F0702030302020204" pitchFamily="66" charset="0"/>
              </a:rPr>
              <a:t>а потому делится на </a:t>
            </a:r>
            <a:r>
              <a:rPr lang="ru-RU" dirty="0" smtClean="0">
                <a:latin typeface="Comic Sans MS" panose="030F0702030302020204" pitchFamily="66" charset="0"/>
              </a:rPr>
              <a:t>настоящих, </a:t>
            </a:r>
            <a:r>
              <a:rPr lang="ru-RU" dirty="0">
                <a:latin typeface="Comic Sans MS" panose="030F0702030302020204" pitchFamily="66" charset="0"/>
              </a:rPr>
              <a:t>не совсем </a:t>
            </a:r>
            <a:r>
              <a:rPr lang="ru-RU" dirty="0" smtClean="0">
                <a:latin typeface="Comic Sans MS" panose="030F0702030302020204" pitchFamily="66" charset="0"/>
              </a:rPr>
              <a:t>настоящих </a:t>
            </a:r>
            <a:r>
              <a:rPr lang="ru-RU" dirty="0">
                <a:latin typeface="Comic Sans MS" panose="030F0702030302020204" pitchFamily="66" charset="0"/>
              </a:rPr>
              <a:t>и совсем не </a:t>
            </a:r>
            <a:r>
              <a:rPr lang="ru-RU" dirty="0" smtClean="0">
                <a:latin typeface="Comic Sans MS" panose="030F0702030302020204" pitchFamily="66" charset="0"/>
              </a:rPr>
              <a:t>настоящих, </a:t>
            </a:r>
            <a:r>
              <a:rPr lang="ru-RU" dirty="0">
                <a:latin typeface="Comic Sans MS" panose="030F0702030302020204" pitchFamily="66" charset="0"/>
              </a:rPr>
              <a:t>причем каждая часть считает правильной именно свое видение готики, а остальных относит к позерам.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x_75304c72.jpg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989_0.jpg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Металисты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 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Вообще говоря, метал слушают очень разные, как по внешности, так и по образу жизни и мировоззрению, люди. </a:t>
            </a:r>
            <a:r>
              <a:rPr lang="ru-RU" dirty="0" smtClean="0">
                <a:latin typeface="Comic Sans MS" panose="030F0702030302020204" pitchFamily="66" charset="0"/>
              </a:rPr>
              <a:t>Что </a:t>
            </a:r>
            <a:r>
              <a:rPr lang="ru-RU" dirty="0">
                <a:latin typeface="Comic Sans MS" panose="030F0702030302020204" pitchFamily="66" charset="0"/>
              </a:rPr>
              <a:t>же касается стереотипных </a:t>
            </a:r>
            <a:r>
              <a:rPr lang="ru-RU" dirty="0" smtClean="0">
                <a:latin typeface="Comic Sans MS" panose="030F0702030302020204" pitchFamily="66" charset="0"/>
              </a:rPr>
              <a:t>слушателей </a:t>
            </a:r>
            <a:r>
              <a:rPr lang="ru-RU" dirty="0">
                <a:latin typeface="Comic Sans MS" panose="030F0702030302020204" pitchFamily="66" charset="0"/>
              </a:rPr>
              <a:t>метала, то их еще со </a:t>
            </a:r>
            <a:r>
              <a:rPr lang="ru-RU" dirty="0" smtClean="0">
                <a:latin typeface="Comic Sans MS" panose="030F0702030302020204" pitchFamily="66" charset="0"/>
              </a:rPr>
              <a:t>времен СССР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smtClean="0">
                <a:latin typeface="Comic Sans MS" panose="030F0702030302020204" pitchFamily="66" charset="0"/>
              </a:rPr>
              <a:t>называют </a:t>
            </a:r>
            <a:r>
              <a:rPr lang="ru-RU" b="1" dirty="0" smtClean="0">
                <a:latin typeface="Comic Sans MS" panose="030F0702030302020204" pitchFamily="66" charset="0"/>
              </a:rPr>
              <a:t>металлистами</a:t>
            </a:r>
            <a:r>
              <a:rPr lang="ru-RU" dirty="0">
                <a:latin typeface="Comic Sans MS" panose="030F0702030302020204" pitchFamily="66" charset="0"/>
              </a:rPr>
              <a:t>. Многие из них не любят это слово (так как считают, что оно звучит «слишком </a:t>
            </a:r>
            <a:r>
              <a:rPr lang="ru-RU" dirty="0" err="1">
                <a:latin typeface="Comic Sans MS" panose="030F0702030302020204" pitchFamily="66" charset="0"/>
              </a:rPr>
              <a:t>по-пролетарски</a:t>
            </a:r>
            <a:r>
              <a:rPr lang="ru-RU" dirty="0">
                <a:latin typeface="Comic Sans MS" panose="030F0702030302020204" pitchFamily="66" charset="0"/>
              </a:rPr>
              <a:t>») и называют себя «</a:t>
            </a:r>
            <a:r>
              <a:rPr lang="ru-RU" dirty="0" err="1">
                <a:latin typeface="Comic Sans MS" panose="030F0702030302020204" pitchFamily="66" charset="0"/>
              </a:rPr>
              <a:t>металхэдами</a:t>
            </a:r>
            <a:r>
              <a:rPr lang="ru-RU" dirty="0">
                <a:latin typeface="Comic Sans MS" panose="030F0702030302020204" pitchFamily="66" charset="0"/>
              </a:rPr>
              <a:t>» или «</a:t>
            </a:r>
            <a:r>
              <a:rPr lang="ru-RU" dirty="0" err="1">
                <a:latin typeface="Comic Sans MS" panose="030F0702030302020204" pitchFamily="66" charset="0"/>
              </a:rPr>
              <a:t>металлерами</a:t>
            </a:r>
            <a:r>
              <a:rPr lang="ru-RU" dirty="0">
                <a:latin typeface="Comic Sans MS" panose="030F0702030302020204" pitchFamily="66" charset="0"/>
              </a:rPr>
              <a:t>» 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396536" y="404664"/>
            <a:ext cx="2263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Слушает в основном ТОЛЬКО </a:t>
            </a:r>
            <a:r>
              <a:rPr lang="ru-RU" dirty="0" err="1" smtClean="0">
                <a:latin typeface="Comic Sans MS" panose="030F0702030302020204" pitchFamily="66" charset="0"/>
              </a:rPr>
              <a:t>метал,ненавидит</a:t>
            </a:r>
            <a:r>
              <a:rPr lang="ru-RU" dirty="0" smtClean="0">
                <a:latin typeface="Comic Sans MS" panose="030F0702030302020204" pitchFamily="66" charset="0"/>
              </a:rPr>
              <a:t> другие жанры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Носит длинные волосы (</a:t>
            </a:r>
            <a:r>
              <a:rPr lang="ru-RU" dirty="0" err="1">
                <a:latin typeface="Comic Sans MS" panose="030F0702030302020204" pitchFamily="66" charset="0"/>
              </a:rPr>
              <a:t>хаер</a:t>
            </a:r>
            <a:r>
              <a:rPr lang="ru-RU" dirty="0">
                <a:latin typeface="Comic Sans MS" panose="030F0702030302020204" pitchFamily="66" charset="0"/>
              </a:rPr>
              <a:t>), предназначенный для трясения, и дико им гордится. Патологически боится стрижки.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Носит косуху и черные джинсы (даже в 30-градусную жару), тяжелые ботинки, напульсники, огромное количество всяких металлических украшений (шипы, когти, черепа).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Зачастую знает о </a:t>
            </a:r>
            <a:r>
              <a:rPr lang="ru-RU" dirty="0" err="1">
                <a:latin typeface="Comic Sans MS" panose="030F0702030302020204" pitchFamily="66" charset="0"/>
              </a:rPr>
              <a:t>метале</a:t>
            </a:r>
            <a:r>
              <a:rPr lang="ru-RU" dirty="0">
                <a:latin typeface="Comic Sans MS" panose="030F0702030302020204" pitchFamily="66" charset="0"/>
              </a:rPr>
              <a:t> чуть более, чем </a:t>
            </a:r>
            <a:r>
              <a:rPr lang="ru-RU" dirty="0" smtClean="0">
                <a:latin typeface="Comic Sans MS" panose="030F0702030302020204" pitchFamily="66" charset="0"/>
              </a:rPr>
              <a:t>ничего. </a:t>
            </a:r>
            <a:r>
              <a:rPr lang="ru-RU" dirty="0">
                <a:latin typeface="Comic Sans MS" panose="030F0702030302020204" pitchFamily="66" charset="0"/>
              </a:rPr>
              <a:t>Если ему сказать, что метал эволюционировал из блюза </a:t>
            </a:r>
            <a:r>
              <a:rPr lang="ru-RU" dirty="0" smtClean="0">
                <a:latin typeface="Comic Sans MS" panose="030F0702030302020204" pitchFamily="66" charset="0"/>
              </a:rPr>
              <a:t>,начнет спорить. </a:t>
            </a:r>
            <a:r>
              <a:rPr lang="ru-RU" dirty="0">
                <a:latin typeface="Comic Sans MS" panose="030F0702030302020204" pitchFamily="66" charset="0"/>
              </a:rPr>
              <a:t>Если все же знает что-то вменяемое, то, скорее всего, почерпнул это из известного «Путешествия </a:t>
            </a:r>
            <a:r>
              <a:rPr lang="ru-RU" dirty="0" smtClean="0">
                <a:latin typeface="Comic Sans MS" panose="030F0702030302020204" pitchFamily="66" charset="0"/>
              </a:rPr>
              <a:t>металлиста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Думает, что все, кто не слушают </a:t>
            </a:r>
            <a:r>
              <a:rPr lang="ru-RU" dirty="0" err="1">
                <a:latin typeface="Comic Sans MS" panose="030F0702030302020204" pitchFamily="66" charset="0"/>
              </a:rPr>
              <a:t>митол</a:t>
            </a:r>
            <a:r>
              <a:rPr lang="ru-RU" dirty="0">
                <a:latin typeface="Comic Sans MS" panose="030F0702030302020204" pitchFamily="66" charset="0"/>
              </a:rPr>
              <a:t> — </a:t>
            </a:r>
            <a:r>
              <a:rPr lang="ru-RU" dirty="0" err="1">
                <a:latin typeface="Comic Sans MS" panose="030F0702030302020204" pitchFamily="66" charset="0"/>
              </a:rPr>
              <a:t>слушают</a:t>
            </a:r>
            <a:r>
              <a:rPr lang="ru-RU" dirty="0">
                <a:latin typeface="Comic Sans MS" panose="030F0702030302020204" pitchFamily="66" charset="0"/>
              </a:rPr>
              <a:t> попсу, или, как её разновидность — </a:t>
            </a:r>
            <a:r>
              <a:rPr lang="ru-RU" dirty="0" err="1">
                <a:latin typeface="Comic Sans MS" panose="030F0702030302020204" pitchFamily="66" charset="0"/>
              </a:rPr>
              <a:t>клубняк</a:t>
            </a:r>
            <a:r>
              <a:rPr lang="ru-RU" dirty="0">
                <a:latin typeface="Comic Sans MS" panose="030F0702030302020204" pitchFamily="66" charset="0"/>
              </a:rPr>
              <a:t>, ну или </a:t>
            </a:r>
            <a:r>
              <a:rPr lang="ru-RU" dirty="0" err="1">
                <a:latin typeface="Comic Sans MS" panose="030F0702030302020204" pitchFamily="66" charset="0"/>
              </a:rPr>
              <a:t>блатняк</a:t>
            </a:r>
            <a:r>
              <a:rPr lang="ru-RU" dirty="0">
                <a:latin typeface="Comic Sans MS" panose="030F0702030302020204" pitchFamily="66" charset="0"/>
              </a:rPr>
              <a:t>, на </a:t>
            </a:r>
            <a:r>
              <a:rPr lang="ru-RU" dirty="0" err="1">
                <a:latin typeface="Comic Sans MS" panose="030F0702030302020204" pitchFamily="66" charset="0"/>
              </a:rPr>
              <a:t>крайняк</a:t>
            </a:r>
            <a:r>
              <a:rPr lang="ru-RU" dirty="0">
                <a:latin typeface="Comic Sans MS" panose="030F0702030302020204" pitchFamily="66" charset="0"/>
              </a:rPr>
              <a:t> — </a:t>
            </a:r>
            <a:r>
              <a:rPr lang="ru-RU" dirty="0" err="1">
                <a:latin typeface="Comic Sans MS" panose="030F0702030302020204" pitchFamily="66" charset="0"/>
              </a:rPr>
              <a:t>рэп</a:t>
            </a:r>
            <a:r>
              <a:rPr lang="ru-RU" dirty="0">
                <a:latin typeface="Comic Sans MS" panose="030F0702030302020204" pitchFamily="66" charset="0"/>
              </a:rPr>
              <a:t>. Что в целом недалеко от истины, по крайней мере, в этой стране.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6" name="Рисунок 5" descr="th (9).jpg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41qka1nlo1_1280.jpg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Скинхеды 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err="1" smtClean="0">
                <a:latin typeface="Comic Sans MS" panose="030F0702030302020204" pitchFamily="66" charset="0"/>
              </a:rPr>
              <a:t>Скинхэды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smtClean="0">
                <a:latin typeface="Comic Sans MS" panose="030F0702030302020204" pitchFamily="66" charset="0"/>
              </a:rPr>
              <a:t>— </a:t>
            </a:r>
            <a:r>
              <a:rPr lang="ru-RU" dirty="0">
                <a:latin typeface="Comic Sans MS" panose="030F0702030302020204" pitchFamily="66" charset="0"/>
              </a:rPr>
              <a:t>общее название для </a:t>
            </a:r>
            <a:r>
              <a:rPr lang="ru-RU" dirty="0" err="1">
                <a:latin typeface="Comic Sans MS" panose="030F0702030302020204" pitchFamily="66" charset="0"/>
              </a:rPr>
              <a:t>человеков</a:t>
            </a:r>
            <a:r>
              <a:rPr lang="ru-RU" dirty="0">
                <a:latin typeface="Comic Sans MS" panose="030F0702030302020204" pitchFamily="66" charset="0"/>
              </a:rPr>
              <a:t>, внешне выглядящих почти одинаково, но имеющих самые различные политические убеждения, вплоть до полного отсутствия таковых. НТВ и прочие </a:t>
            </a:r>
            <a:r>
              <a:rPr lang="ru-RU" dirty="0" smtClean="0">
                <a:latin typeface="Comic Sans MS" panose="030F0702030302020204" pitchFamily="66" charset="0"/>
              </a:rPr>
              <a:t>каналы </a:t>
            </a:r>
            <a:r>
              <a:rPr lang="ru-RU" dirty="0">
                <a:latin typeface="Comic Sans MS" panose="030F0702030302020204" pitchFamily="66" charset="0"/>
              </a:rPr>
              <a:t>рисуют, естественно, </a:t>
            </a:r>
            <a:r>
              <a:rPr lang="ru-RU" dirty="0" err="1" smtClean="0">
                <a:latin typeface="Comic Sans MS" panose="030F0702030302020204" pitchFamily="66" charset="0"/>
              </a:rPr>
              <a:t>фашыста</a:t>
            </a:r>
            <a:r>
              <a:rPr lang="ru-RU" dirty="0">
                <a:latin typeface="Comic Sans MS" panose="030F0702030302020204" pitchFamily="66" charset="0"/>
              </a:rPr>
              <a:t> и бича и, что самое смешное, в этой стране недалеки от истины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687474703a2f2f323030322e6e6f7661796167617a6574612e72752f6e6f6d65722f323030322f37316e2f6e37316e2d7331392e6a7067.jpg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age003.jpg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Хиппи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Хиппи</a:t>
            </a:r>
            <a:r>
              <a:rPr lang="ru-RU" dirty="0">
                <a:latin typeface="Comic Sans MS" panose="030F0702030302020204" pitchFamily="66" charset="0"/>
              </a:rPr>
              <a:t>  — древний образ жизни некоторого </a:t>
            </a:r>
            <a:r>
              <a:rPr lang="ru-RU" dirty="0" smtClean="0">
                <a:latin typeface="Comic Sans MS" panose="030F0702030302020204" pitchFamily="66" charset="0"/>
              </a:rPr>
              <a:t>количества </a:t>
            </a:r>
            <a:r>
              <a:rPr lang="ru-RU" dirty="0" err="1" smtClean="0">
                <a:latin typeface="Comic Sans MS" panose="030F0702030302020204" pitchFamily="66" charset="0"/>
              </a:rPr>
              <a:t>небыдла</a:t>
            </a:r>
            <a:r>
              <a:rPr lang="ru-RU" dirty="0">
                <a:latin typeface="Comic Sans MS" panose="030F0702030302020204" pitchFamily="66" charset="0"/>
              </a:rPr>
              <a:t>. Не путать с </a:t>
            </a:r>
            <a:r>
              <a:rPr lang="ru-RU" dirty="0" smtClean="0">
                <a:latin typeface="Comic Sans MS" panose="030F0702030302020204" pitchFamily="66" charset="0"/>
              </a:rPr>
              <a:t>хипстерами, </a:t>
            </a:r>
            <a:r>
              <a:rPr lang="ru-RU" dirty="0">
                <a:latin typeface="Comic Sans MS" panose="030F0702030302020204" pitchFamily="66" charset="0"/>
              </a:rPr>
              <a:t>хотя частенько и те, и другие совмещаются в одном лице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 Хиппи</a:t>
            </a:r>
            <a:r>
              <a:rPr lang="ru-RU" dirty="0">
                <a:latin typeface="Comic Sans MS" panose="030F0702030302020204" pitchFamily="66" charset="0"/>
              </a:rPr>
              <a:t> — пассивный </a:t>
            </a:r>
            <a:r>
              <a:rPr lang="ru-RU" dirty="0" smtClean="0">
                <a:latin typeface="Comic Sans MS" panose="030F0702030302020204" pitchFamily="66" charset="0"/>
              </a:rPr>
              <a:t>противник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гопников</a:t>
            </a:r>
            <a:r>
              <a:rPr lang="ru-RU" dirty="0">
                <a:latin typeface="Comic Sans MS" panose="030F0702030302020204" pitchFamily="66" charset="0"/>
              </a:rPr>
              <a:t>, насилия и общества потребления. Штаны — джинсы-клеш, с обилием заколок, </a:t>
            </a:r>
            <a:r>
              <a:rPr lang="ru-RU" dirty="0" err="1">
                <a:latin typeface="Comic Sans MS" panose="030F0702030302020204" pitchFamily="66" charset="0"/>
              </a:rPr>
              <a:t>рваностей</a:t>
            </a:r>
            <a:r>
              <a:rPr lang="ru-RU" dirty="0">
                <a:latin typeface="Comic Sans MS" panose="030F0702030302020204" pitchFamily="66" charset="0"/>
              </a:rPr>
              <a:t> и заплаток. На шее огромное количество </a:t>
            </a:r>
            <a:r>
              <a:rPr lang="ru-RU" dirty="0" err="1">
                <a:latin typeface="Comic Sans MS" panose="030F0702030302020204" pitchFamily="66" charset="0"/>
              </a:rPr>
              <a:t>бусиков</a:t>
            </a:r>
            <a:r>
              <a:rPr lang="ru-RU" dirty="0">
                <a:latin typeface="Comic Sans MS" panose="030F0702030302020204" pitchFamily="66" charset="0"/>
              </a:rPr>
              <a:t>. Длинные волосы перетянуты 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полосочкой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ткани, чтобы волосы не </a:t>
            </a:r>
            <a:r>
              <a:rPr lang="ru-RU" dirty="0" smtClean="0">
                <a:latin typeface="Comic Sans MS" panose="030F0702030302020204" pitchFamily="66" charset="0"/>
              </a:rPr>
              <a:t>спадали. </a:t>
            </a:r>
            <a:r>
              <a:rPr lang="ru-RU" dirty="0">
                <a:latin typeface="Comic Sans MS" panose="030F0702030302020204" pitchFamily="66" charset="0"/>
              </a:rPr>
              <a:t>И всюду </a:t>
            </a:r>
            <a:r>
              <a:rPr lang="ru-RU" dirty="0" err="1">
                <a:latin typeface="Comic Sans MS" panose="030F0702030302020204" pitchFamily="66" charset="0"/>
              </a:rPr>
              <a:t>феньки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феньки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феньки</a:t>
            </a:r>
            <a:r>
              <a:rPr lang="ru-RU" dirty="0">
                <a:latin typeface="Comic Sans MS" panose="030F0702030302020204" pitchFamily="66" charset="0"/>
              </a:rPr>
              <a:t> — ТЫЩЩИ ИХ! </a:t>
            </a:r>
            <a:r>
              <a:rPr lang="ru-RU" dirty="0" err="1">
                <a:latin typeface="Comic Sans MS" panose="030F0702030302020204" pitchFamily="66" charset="0"/>
              </a:rPr>
              <a:t>Хиппари</a:t>
            </a:r>
            <a:r>
              <a:rPr lang="ru-RU" dirty="0">
                <a:latin typeface="Comic Sans MS" panose="030F0702030302020204" pitchFamily="66" charset="0"/>
              </a:rPr>
              <a:t> любят все клетчатое, самый шик — клетчатая рубашка на пару размеров больше, зимой — расписные свитера и матерчатые плащи.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picture.jpg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5243597_6.jpeg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Эмо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" altLang="ru-RU" b="1" dirty="0" err="1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Эмо</a:t>
            </a:r>
            <a:r>
              <a:rPr lang="ru-RU" dirty="0">
                <a:latin typeface="Comic Sans MS" panose="030F0702030302020204" pitchFamily="66" charset="0"/>
              </a:rPr>
              <a:t>  — очередная </a:t>
            </a:r>
            <a:r>
              <a:rPr lang="ru-RU" dirty="0" smtClean="0">
                <a:latin typeface="Comic Sans MS" panose="030F0702030302020204" pitchFamily="66" charset="0"/>
              </a:rPr>
              <a:t>позёрская субкультура</a:t>
            </a:r>
            <a:r>
              <a:rPr lang="ru-RU" dirty="0">
                <a:latin typeface="Comic Sans MS" panose="030F0702030302020204" pitchFamily="66" charset="0"/>
              </a:rPr>
              <a:t>, частично трансформировавшаяся в ещё более богомерзкие субкультуры вроде детей сцены и "</a:t>
            </a:r>
            <a:r>
              <a:rPr lang="ru-RU" dirty="0" err="1" smtClean="0">
                <a:latin typeface="Comic Sans MS" panose="030F0702030302020204" pitchFamily="66" charset="0"/>
              </a:rPr>
              <a:t>челкарей</a:t>
            </a:r>
            <a:r>
              <a:rPr lang="ru-RU" dirty="0" err="1">
                <a:latin typeface="Comic Sans MS" panose="030F0702030302020204" pitchFamily="66" charset="0"/>
              </a:rPr>
              <a:t>.</a:t>
            </a:r>
            <a:r>
              <a:rPr lang="ru-RU" dirty="0" err="1" smtClean="0">
                <a:latin typeface="Comic Sans MS" panose="030F0702030302020204" pitchFamily="66" charset="0"/>
              </a:rPr>
              <a:t>Модная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пресса называет </a:t>
            </a:r>
            <a:r>
              <a:rPr lang="ru-RU" dirty="0" err="1" smtClean="0">
                <a:latin typeface="Comic Sans MS" panose="030F0702030302020204" pitchFamily="66" charset="0"/>
              </a:rPr>
              <a:t>эмо</a:t>
            </a:r>
            <a:r>
              <a:rPr lang="ru-RU" dirty="0" smtClean="0">
                <a:latin typeface="Comic Sans MS" panose="030F0702030302020204" pitchFamily="66" charset="0"/>
              </a:rPr>
              <a:t> скрещением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smtClean="0">
                <a:latin typeface="Comic Sans MS" panose="030F0702030302020204" pitchFamily="66" charset="0"/>
              </a:rPr>
              <a:t>гота и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барби</a:t>
            </a:r>
            <a:r>
              <a:rPr lang="ru-RU" dirty="0">
                <a:latin typeface="Comic Sans MS" panose="030F0702030302020204" pitchFamily="66" charset="0"/>
              </a:rPr>
              <a:t>. Многие недолюбливают </a:t>
            </a:r>
            <a:r>
              <a:rPr lang="ru-RU" dirty="0" err="1">
                <a:latin typeface="Comic Sans MS" panose="030F0702030302020204" pitchFamily="66" charset="0"/>
              </a:rPr>
              <a:t>эмо</a:t>
            </a:r>
            <a:r>
              <a:rPr lang="ru-RU" dirty="0">
                <a:latin typeface="Comic Sans MS" panose="030F0702030302020204" pitchFamily="66" charset="0"/>
              </a:rPr>
              <a:t>, а кто-то искренне ненавидит. </a:t>
            </a:r>
            <a:r>
              <a:rPr lang="ru-RU" dirty="0" err="1">
                <a:latin typeface="Comic Sans MS" panose="030F0702030302020204" pitchFamily="66" charset="0"/>
              </a:rPr>
              <a:t>Эмо</a:t>
            </a:r>
            <a:r>
              <a:rPr lang="ru-RU" dirty="0">
                <a:latin typeface="Comic Sans MS" panose="030F0702030302020204" pitchFamily="66" charset="0"/>
              </a:rPr>
              <a:t> иногда </a:t>
            </a:r>
            <a:r>
              <a:rPr lang="ru-RU" dirty="0" smtClean="0">
                <a:latin typeface="Comic Sans MS" panose="030F0702030302020204" pitchFamily="66" charset="0"/>
              </a:rPr>
              <a:t>служат «пищей»</a:t>
            </a:r>
            <a:r>
              <a:rPr lang="ru-RU" dirty="0">
                <a:latin typeface="Comic Sans MS" panose="030F0702030302020204" pitchFamily="66" charset="0"/>
              </a:rPr>
              <a:t> для некоторых готов, панков и </a:t>
            </a:r>
            <a:r>
              <a:rPr lang="ru-RU" dirty="0" smtClean="0">
                <a:latin typeface="Comic Sans MS" panose="030F0702030302020204" pitchFamily="66" charset="0"/>
              </a:rPr>
              <a:t>прочих. </a:t>
            </a:r>
            <a:r>
              <a:rPr lang="ru-RU" dirty="0">
                <a:latin typeface="Comic Sans MS" panose="030F0702030302020204" pitchFamily="66" charset="0"/>
              </a:rPr>
              <a:t>Особенно их не любят среди </a:t>
            </a:r>
            <a:r>
              <a:rPr lang="ru-RU" dirty="0" smtClean="0">
                <a:latin typeface="Comic Sans MS" panose="030F0702030302020204" pitchFamily="66" charset="0"/>
              </a:rPr>
              <a:t>АУЕ.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/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" name="Рисунок 5" descr="1311498344_emo-2.jpg"/>
          <p:cNvPicPr>
            <a:picLocks noChangeAspect="true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9000" y="91440"/>
            <a:ext cx="4792980" cy="669163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2667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534219" y="618272"/>
            <a:ext cx="8229600" cy="602128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400" b="1" dirty="0" smtClean="0">
                <a:latin typeface="Segoe Script" pitchFamily="34" charset="0"/>
              </a:rPr>
              <a:t>  «</a:t>
            </a:r>
            <a:r>
              <a:rPr lang="ru-RU" sz="4400" i="1" dirty="0" smtClean="0">
                <a:latin typeface="Segoe Script" pitchFamily="34" charset="0"/>
              </a:rPr>
              <a:t>Большинство людей не имеют собственного мира. Они живут в мире общественном, а значит каком угодно, чьем угодно.</a:t>
            </a:r>
            <a:r>
              <a:rPr lang="ru-RU" sz="4400" b="1" dirty="0" smtClean="0">
                <a:latin typeface="Segoe Script" pitchFamily="34" charset="0"/>
              </a:rPr>
              <a:t>»</a:t>
            </a:r>
            <a:br>
              <a:rPr lang="ru-RU" sz="4400" b="1" dirty="0" smtClean="0">
                <a:latin typeface="Segoe Script" pitchFamily="34" charset="0"/>
              </a:rPr>
            </a:br>
            <a:r>
              <a:rPr lang="ru-RU" sz="1800" dirty="0"/>
              <a:t> — Жиль </a:t>
            </a:r>
            <a:r>
              <a:rPr lang="ru-RU" sz="1800" dirty="0" err="1"/>
              <a:t>Делёз</a:t>
            </a:r>
            <a:r>
              <a:rPr lang="ru-RU" sz="1800" dirty="0"/>
              <a:t>, французский философ-постмодернист</a:t>
            </a:r>
            <a:endParaRPr lang="ru-RU" sz="18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188624" y="476672"/>
            <a:ext cx="4423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С точки зрения банальной эрудиции, субкультура — это </a:t>
            </a:r>
            <a:r>
              <a:rPr lang="ru-RU" sz="2800" dirty="0" smtClean="0">
                <a:latin typeface="Comic Sans MS" panose="030F0702030302020204" pitchFamily="66" charset="0"/>
              </a:rPr>
              <a:t>сборище духовно богатых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latin typeface="Comic Sans MS" panose="030F0702030302020204" pitchFamily="66" charset="0"/>
              </a:rPr>
              <a:t>фанатов </a:t>
            </a:r>
            <a:r>
              <a:rPr lang="ru-RU" sz="2800" dirty="0">
                <a:latin typeface="Comic Sans MS" panose="030F0702030302020204" pitchFamily="66" charset="0"/>
              </a:rPr>
              <a:t>какого-либо жанра музыки или любого другого предмета массового </a:t>
            </a:r>
            <a:r>
              <a:rPr lang="ru-RU" sz="2800" dirty="0" smtClean="0">
                <a:latin typeface="Comic Sans MS" panose="030F0702030302020204" pitchFamily="66" charset="0"/>
              </a:rPr>
              <a:t>восхваления, </a:t>
            </a:r>
            <a:r>
              <a:rPr lang="ru-RU" sz="2800" dirty="0">
                <a:latin typeface="Comic Sans MS" panose="030F0702030302020204" pitchFamily="66" charset="0"/>
              </a:rPr>
              <a:t>которые отличаются характерным имиджем, жаргоном, вкусами, и придумывают для себя какое-нибудь специальное название (готы, панки, </a:t>
            </a:r>
            <a:r>
              <a:rPr lang="ru-RU" sz="2800" dirty="0" err="1">
                <a:latin typeface="Comic Sans MS" panose="030F0702030302020204" pitchFamily="66" charset="0"/>
              </a:rPr>
              <a:t>байкеры</a:t>
            </a:r>
            <a:r>
              <a:rPr lang="ru-RU" sz="2800" dirty="0">
                <a:latin typeface="Comic Sans MS" panose="030F0702030302020204" pitchFamily="66" charset="0"/>
              </a:rPr>
              <a:t> </a:t>
            </a:r>
            <a:r>
              <a:rPr lang="ru-RU" sz="2800" dirty="0" err="1">
                <a:latin typeface="Comic Sans MS" panose="030F0702030302020204" pitchFamily="66" charset="0"/>
              </a:rPr>
              <a:t>etc</a:t>
            </a:r>
            <a:r>
              <a:rPr lang="ru-RU" sz="2800" dirty="0">
                <a:latin typeface="Comic Sans MS" panose="030F0702030302020204" pitchFamily="66" charset="0"/>
              </a:rPr>
              <a:t>). С точки зрения социологии, субкультурой является вообще всё, что не «доминирующая культура». То есть, пенсионерки с косынками, узкие профессионалы со специфическим жаргоном, зэки с татуировками и феней — тоже образуют субкультуры. К той или иной субкультуре принадлежит любой человек, в том числе и </a:t>
            </a:r>
            <a:r>
              <a:rPr lang="ru-RU" sz="2800" dirty="0" smtClean="0">
                <a:latin typeface="Comic Sans MS" panose="030F0702030302020204" pitchFamily="66" charset="0"/>
              </a:rPr>
              <a:t>ты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188624" y="548680"/>
            <a:ext cx="1543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Большинство современных субкультур берёт своё начало в </a:t>
            </a:r>
            <a:r>
              <a:rPr lang="ru-RU" dirty="0" err="1">
                <a:latin typeface="Comic Sans MS" panose="030F0702030302020204" pitchFamily="66" charset="0"/>
              </a:rPr>
              <a:t>фэндоме</a:t>
            </a:r>
            <a:r>
              <a:rPr lang="ru-RU" dirty="0">
                <a:latin typeface="Comic Sans MS" panose="030F0702030302020204" pitchFamily="66" charset="0"/>
              </a:rPr>
              <a:t>, который прошёл все стадии развития, разросся и готов перейти на новый этап. Теперь фанатов объединяет нечто большее, чем просто интерес к предмету. У них появляются общее мировоззрение, стиль жизни и другие черты «обычной» культуры. При этом не всякий </a:t>
            </a:r>
            <a:r>
              <a:rPr lang="ru-RU" dirty="0" err="1">
                <a:latin typeface="Comic Sans MS" panose="030F0702030302020204" pitchFamily="66" charset="0"/>
              </a:rPr>
              <a:t>фандом</a:t>
            </a:r>
            <a:r>
              <a:rPr lang="ru-RU" dirty="0">
                <a:latin typeface="Comic Sans MS" panose="030F0702030302020204" pitchFamily="66" charset="0"/>
              </a:rPr>
              <a:t> является субкультурой, а субкультура в свою очередь унаследует все свойства и </a:t>
            </a:r>
            <a:r>
              <a:rPr lang="ru-RU" dirty="0" err="1">
                <a:latin typeface="Comic Sans MS" panose="030F0702030302020204" pitchFamily="66" charset="0"/>
              </a:rPr>
              <a:t>фандома</a:t>
            </a:r>
            <a:r>
              <a:rPr lang="ru-RU" dirty="0">
                <a:latin typeface="Comic Sans MS" panose="030F0702030302020204" pitchFamily="66" charset="0"/>
              </a:rPr>
              <a:t>, в том числе и уязвимость перед коммерческими проектами.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332640" y="332656"/>
            <a:ext cx="3703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Наиболее ярким </a:t>
            </a:r>
            <a:r>
              <a:rPr lang="ru-RU" dirty="0" smtClean="0">
                <a:latin typeface="Comic Sans MS" panose="030F0702030302020204" pitchFamily="66" charset="0"/>
              </a:rPr>
              <a:t>примером</a:t>
            </a:r>
            <a:r>
              <a:rPr lang="ru-RU" dirty="0">
                <a:latin typeface="Comic Sans MS" panose="030F0702030302020204" pitchFamily="66" charset="0"/>
              </a:rPr>
              <a:t> являются «молодёжные субкультуры», в просторечии — «неформалы». Их главная фишка в том, что они выделяются на фоне масс своим экстравагантным внешним видом и не менее вызывающей жизненной позицией. Неформалы — это юные бунтари, которые смотрят на предков и прочих, кто «не в теме», как на стадо. Однако при этом в силу каких-то причин они не могут полностью отказаться от ценностей традиционной культуры и </a:t>
            </a:r>
            <a:r>
              <a:rPr lang="ru-RU" dirty="0" smtClean="0">
                <a:latin typeface="Comic Sans MS" panose="030F0702030302020204" pitchFamily="66" charset="0"/>
              </a:rPr>
              <a:t>огородиться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от </a:t>
            </a:r>
            <a:r>
              <a:rPr lang="ru-RU" dirty="0">
                <a:latin typeface="Comic Sans MS" panose="030F0702030302020204" pitchFamily="66" charset="0"/>
              </a:rPr>
              <a:t>внешнего мира.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188624" y="188640"/>
            <a:ext cx="1543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Существуют две основные причины массового притока народа в молодёжные субкультуры — это эскапизм и юношеский максимализм. В первом случае психически уязвлённый человек просто бежит от системы и нередко находит единомышленников. Во втором случае — следствие переходного возраста с тем же отчаянным непринятием системы. 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900592" y="332656"/>
            <a:ext cx="1543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Comic Sans MS" panose="030F0702030302020204" pitchFamily="66" charset="0"/>
              </a:rPr>
              <a:t>Приобщение </a:t>
            </a:r>
            <a:r>
              <a:rPr lang="ru-RU" dirty="0">
                <a:latin typeface="Comic Sans MS" panose="030F0702030302020204" pitchFamily="66" charset="0"/>
              </a:rPr>
              <a:t>к субкультуре начинается с сознательного или бессознательного копирования жаргона, манер поведения и даже </a:t>
            </a:r>
            <a:r>
              <a:rPr lang="ru-RU" dirty="0" smtClean="0">
                <a:latin typeface="Comic Sans MS" panose="030F0702030302020204" pitchFamily="66" charset="0"/>
              </a:rPr>
              <a:t>вкусов. Субкультура </a:t>
            </a:r>
            <a:r>
              <a:rPr lang="ru-RU" dirty="0">
                <a:latin typeface="Comic Sans MS" panose="030F0702030302020204" pitchFamily="66" charset="0"/>
              </a:rPr>
              <a:t>дает хомячку то главное, чего весь остальной мир дать не может — социальный статус. Естественно, в подсознательной погоне за статусом, в группе всегда будут попытки быть святее Папы Римского, отсюда постоянная борьба с позёрами и еретиками, стычки с другими </a:t>
            </a:r>
            <a:r>
              <a:rPr lang="ru-RU" dirty="0" smtClean="0">
                <a:latin typeface="Comic Sans MS" panose="030F0702030302020204" pitchFamily="66" charset="0"/>
              </a:rPr>
              <a:t>субкультурами.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Виды </a:t>
            </a:r>
            <a:endParaRPr lang="ru-RU" sz="6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0" y="908720"/>
            <a:ext cx="44958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Comic Sans MS" panose="030F0702030302020204" pitchFamily="66" charset="0"/>
              </a:rPr>
              <a:t>-- </a:t>
            </a:r>
            <a:r>
              <a:rPr lang="en-US" dirty="0" smtClean="0">
                <a:latin typeface="Comic Sans MS" panose="030F0702030302020204" pitchFamily="66" charset="0"/>
              </a:rPr>
              <a:t>F</a:t>
            </a:r>
            <a:r>
              <a:rPr lang="en-GB" dirty="0" err="1" smtClean="0">
                <a:latin typeface="Comic Sans MS" panose="030F0702030302020204" pitchFamily="66" charset="0"/>
              </a:rPr>
              <a:t>andom</a:t>
            </a:r>
            <a:r>
              <a:rPr lang="ru-RU" dirty="0" smtClean="0">
                <a:latin typeface="Comic Sans MS" panose="030F0702030302020204" pitchFamily="66" charset="0"/>
              </a:rPr>
              <a:t>             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-- My Little Pony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-- </a:t>
            </a:r>
            <a:r>
              <a:rPr lang="ru-RU" dirty="0" smtClean="0">
                <a:latin typeface="Comic Sans MS" panose="030F0702030302020204" pitchFamily="66" charset="0"/>
              </a:rPr>
              <a:t>Автостоп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-- </a:t>
            </a:r>
            <a:r>
              <a:rPr lang="ru-RU" dirty="0" err="1" smtClean="0">
                <a:latin typeface="Comic Sans MS" panose="030F0702030302020204" pitchFamily="66" charset="0"/>
              </a:rPr>
              <a:t>Байкеры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-- </a:t>
            </a:r>
            <a:r>
              <a:rPr lang="ru-RU" dirty="0" smtClean="0">
                <a:latin typeface="Comic Sans MS" panose="030F0702030302020204" pitchFamily="66" charset="0"/>
              </a:rPr>
              <a:t> Гики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-- АУЕ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-- Готы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-- Граффити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-- </a:t>
            </a:r>
            <a:r>
              <a:rPr lang="ru-RU" dirty="0" err="1" smtClean="0">
                <a:latin typeface="Comic Sans MS" panose="030F0702030302020204" pitchFamily="66" charset="0"/>
              </a:rPr>
              <a:t>Металисты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-- </a:t>
            </a:r>
            <a:r>
              <a:rPr lang="ru-RU" dirty="0" err="1" smtClean="0">
                <a:latin typeface="Comic Sans MS" panose="030F0702030302020204" pitchFamily="66" charset="0"/>
              </a:rPr>
              <a:t>Анимешник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 -- Панки</a:t>
            </a:r>
            <a:endParaRPr lang="ru-RU" dirty="0" smtClean="0">
              <a:latin typeface="Comic Sans MS" panose="030F0702030302020204" pitchFamily="66" charset="0"/>
            </a:endParaRPr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908720"/>
            <a:ext cx="44958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Comic Sans MS" panose="030F0702030302020204" pitchFamily="66" charset="0"/>
              </a:rPr>
              <a:t>-- </a:t>
            </a:r>
            <a:r>
              <a:rPr lang="ru-RU" dirty="0" err="1" smtClean="0">
                <a:latin typeface="Comic Sans MS" panose="030F0702030302020204" pitchFamily="66" charset="0"/>
              </a:rPr>
              <a:t>Растаманы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-- </a:t>
            </a:r>
            <a:r>
              <a:rPr lang="ru-RU" dirty="0" err="1" smtClean="0">
                <a:latin typeface="Comic Sans MS" panose="030F0702030302020204" pitchFamily="66" charset="0"/>
              </a:rPr>
              <a:t>Риветхэд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-- </a:t>
            </a:r>
            <a:r>
              <a:rPr lang="ru-RU" dirty="0" err="1" smtClean="0">
                <a:latin typeface="Comic Sans MS" panose="030F0702030302020204" pitchFamily="66" charset="0"/>
              </a:rPr>
              <a:t>Ролевики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-- Скинхеды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-- </a:t>
            </a:r>
            <a:r>
              <a:rPr lang="ru-RU" dirty="0" err="1" smtClean="0">
                <a:latin typeface="Comic Sans MS" panose="030F0702030302020204" pitchFamily="66" charset="0"/>
              </a:rPr>
              <a:t>Толкиенисты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-- Хиппи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-- </a:t>
            </a:r>
            <a:r>
              <a:rPr lang="ru-RU" dirty="0" err="1" smtClean="0">
                <a:latin typeface="Comic Sans MS" panose="030F0702030302020204" pitchFamily="66" charset="0"/>
              </a:rPr>
              <a:t>Хаккер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-- </a:t>
            </a:r>
            <a:r>
              <a:rPr lang="ru-RU" dirty="0" err="1" smtClean="0">
                <a:latin typeface="Comic Sans MS" panose="030F0702030302020204" pitchFamily="66" charset="0"/>
              </a:rPr>
              <a:t>Эмо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.png"/>
          <p:cNvPicPr>
            <a:picLocks noChangeAspect="true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Байкер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 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Обычно ВНЕЗАПНО появляются в </a:t>
            </a:r>
            <a:r>
              <a:rPr lang="ru-RU" dirty="0" smtClean="0">
                <a:latin typeface="Comic Sans MS" panose="030F0702030302020204" pitchFamily="66" charset="0"/>
              </a:rPr>
              <a:t>городе </a:t>
            </a:r>
            <a:r>
              <a:rPr lang="ru-RU" dirty="0">
                <a:latin typeface="Comic Sans MS" panose="030F0702030302020204" pitchFamily="66" charset="0"/>
              </a:rPr>
              <a:t>в середине весны, шокируя своим визгом </a:t>
            </a:r>
            <a:r>
              <a:rPr lang="ru-RU" dirty="0" smtClean="0">
                <a:latin typeface="Comic Sans MS" panose="030F0702030302020204" pitchFamily="66" charset="0"/>
              </a:rPr>
              <a:t>или </a:t>
            </a:r>
            <a:r>
              <a:rPr lang="ru-RU" dirty="0" err="1" smtClean="0">
                <a:latin typeface="Comic Sans MS" panose="030F0702030302020204" pitchFamily="66" charset="0"/>
              </a:rPr>
              <a:t>адцким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рёвом </a:t>
            </a:r>
            <a:r>
              <a:rPr lang="ru-RU" dirty="0" err="1" smtClean="0">
                <a:latin typeface="Comic Sans MS" panose="030F0702030302020204" pitchFamily="66" charset="0"/>
              </a:rPr>
              <a:t>людей.Впрочем</a:t>
            </a:r>
            <a:r>
              <a:rPr lang="ru-RU" dirty="0">
                <a:latin typeface="Comic Sans MS" panose="030F0702030302020204" pitchFamily="66" charset="0"/>
              </a:rPr>
              <a:t>, в условиях </a:t>
            </a:r>
            <a:r>
              <a:rPr lang="ru-RU" dirty="0" smtClean="0">
                <a:latin typeface="Comic Sans MS" panose="030F0702030302020204" pitchFamily="66" charset="0"/>
              </a:rPr>
              <a:t>города основная </a:t>
            </a:r>
            <a:r>
              <a:rPr lang="ru-RU" dirty="0">
                <a:latin typeface="Comic Sans MS" panose="030F0702030302020204" pitchFamily="66" charset="0"/>
              </a:rPr>
              <a:t>задача громкого выхлопа — оповещение </a:t>
            </a:r>
            <a:r>
              <a:rPr lang="ru-RU" dirty="0" smtClean="0">
                <a:latin typeface="Comic Sans MS" panose="030F0702030302020204" pitchFamily="66" charset="0"/>
              </a:rPr>
              <a:t>четырехколесных</a:t>
            </a:r>
            <a:r>
              <a:rPr lang="ru-RU" dirty="0">
                <a:latin typeface="Comic Sans MS" panose="030F0702030302020204" pitchFamily="66" charset="0"/>
              </a:rPr>
              <a:t>, имеющих свойство </a:t>
            </a:r>
            <a:r>
              <a:rPr lang="ru-RU" dirty="0" smtClean="0">
                <a:latin typeface="Comic Sans MS" panose="030F0702030302020204" pitchFamily="66" charset="0"/>
              </a:rPr>
              <a:t>мотоциклистов </a:t>
            </a:r>
            <a:r>
              <a:rPr lang="ru-RU" dirty="0">
                <a:latin typeface="Comic Sans MS" panose="030F0702030302020204" pitchFamily="66" charset="0"/>
              </a:rPr>
              <a:t>игнорировать до момента звука «</a:t>
            </a:r>
            <a:r>
              <a:rPr lang="ru-RU" dirty="0" err="1" smtClean="0">
                <a:latin typeface="Comic Sans MS" panose="030F0702030302020204" pitchFamily="66" charset="0"/>
              </a:rPr>
              <a:t>бэмс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 Изначально </a:t>
            </a:r>
            <a:r>
              <a:rPr lang="ru-RU" dirty="0" err="1">
                <a:latin typeface="Comic Sans MS" panose="030F0702030302020204" pitchFamily="66" charset="0"/>
              </a:rPr>
              <a:t>байкеры</a:t>
            </a:r>
            <a:r>
              <a:rPr lang="ru-RU" dirty="0">
                <a:latin typeface="Comic Sans MS" panose="030F0702030302020204" pitchFamily="66" charset="0"/>
              </a:rPr>
              <a:t> появились в послевоенной Америке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5" name="Рисунок 4" descr="04f6cd88ddb5.jpg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344586308_db3406a463.jpg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5661248"/>
            <a:ext cx="477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такое бывает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6756</Words>
  <Application>WPS Presentation</Application>
  <PresentationFormat>Экран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SimSun</vt:lpstr>
      <vt:lpstr>Wingdings</vt:lpstr>
      <vt:lpstr>Bradley Hand ITC</vt:lpstr>
      <vt:lpstr>Gubbi</vt:lpstr>
      <vt:lpstr>Segoe Script</vt:lpstr>
      <vt:lpstr>Comic Sans MS</vt:lpstr>
      <vt:lpstr>Calibri</vt:lpstr>
      <vt:lpstr>Trebuchet MS</vt:lpstr>
      <vt:lpstr>微软雅黑</vt:lpstr>
      <vt:lpstr>Arial Unicode MS</vt:lpstr>
      <vt:lpstr>Droid Sans Fallback</vt:lpstr>
      <vt:lpstr>Standard Symbols PS</vt:lpstr>
      <vt:lpstr>Times New Roman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Виды </vt:lpstr>
      <vt:lpstr>Байкер </vt:lpstr>
      <vt:lpstr>Гик </vt:lpstr>
      <vt:lpstr>АУЕ (гопник)</vt:lpstr>
      <vt:lpstr>PowerPoint 演示文稿</vt:lpstr>
      <vt:lpstr>Готы</vt:lpstr>
      <vt:lpstr>Металисты </vt:lpstr>
      <vt:lpstr>PowerPoint 演示文稿</vt:lpstr>
      <vt:lpstr>Скинхеды </vt:lpstr>
      <vt:lpstr>Хиппи</vt:lpstr>
      <vt:lpstr>Эмо</vt:lpstr>
      <vt:lpstr>Эмо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Mastema</dc:creator>
  <cp:lastModifiedBy>domash</cp:lastModifiedBy>
  <cp:revision>31</cp:revision>
  <dcterms:created xsi:type="dcterms:W3CDTF">2021-02-17T03:20:11Z</dcterms:created>
  <dcterms:modified xsi:type="dcterms:W3CDTF">2021-02-17T03:20:11Z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1049-11.1.0.10161</vt:lpwstr>
  </property>
</Properties>
</file>